
<file path=[Content_Types].xml><?xml version="1.0" encoding="utf-8"?>
<Types xmlns="http://schemas.openxmlformats.org/package/2006/content-types"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2" r:id="rId2"/>
    <p:sldId id="295" r:id="rId3"/>
    <p:sldId id="288" r:id="rId4"/>
    <p:sldId id="293" r:id="rId5"/>
    <p:sldId id="294" r:id="rId6"/>
    <p:sldId id="287" r:id="rId7"/>
    <p:sldId id="298" r:id="rId8"/>
    <p:sldId id="296" r:id="rId9"/>
    <p:sldId id="297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6"/>
    <p:restoredTop sz="94708"/>
  </p:normalViewPr>
  <p:slideViewPr>
    <p:cSldViewPr snapToGrid="0" snapToObjects="1">
      <p:cViewPr varScale="1">
        <p:scale>
          <a:sx n="112" d="100"/>
          <a:sy n="112" d="100"/>
        </p:scale>
        <p:origin x="232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7F8883-2023-6B49-A6A2-353BFF347F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84D510C-9F0F-5B47-89A8-1596B555C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13C425-BBDC-7E45-B659-CEFEA4EA3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4905-0C1B-AC4E-B535-7987B7A3EC83}" type="datetimeFigureOut">
              <a:rPr lang="de-DE" smtClean="0"/>
              <a:t>01.03.21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FCB363-8C2F-5743-B356-1497EFD2F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A2004C-6EE6-8940-A693-201BC78FB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A3DB-FFBC-F74B-8751-378AC371C2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1297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66D75B-B154-B649-9FDD-55FFCF0C7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DE90312-00A5-474B-88EF-0CEA7BBCD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89F77E-7402-CE42-BDA9-C742C60C3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4905-0C1B-AC4E-B535-7987B7A3EC83}" type="datetimeFigureOut">
              <a:rPr lang="de-DE" smtClean="0"/>
              <a:t>01.03.21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2C715E-1668-2049-A486-372A7EC29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AD7C91-CF75-B54C-9204-AF0048176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A3DB-FFBC-F74B-8751-378AC371C2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799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0C30CA3-2D02-0F42-85BC-87BEE21D56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32F6224-1AF8-B04C-B49B-5BBB5E395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2E54AF-CC5D-A141-AA85-7DF2056C4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4905-0C1B-AC4E-B535-7987B7A3EC83}" type="datetimeFigureOut">
              <a:rPr lang="de-DE" smtClean="0"/>
              <a:t>01.03.21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43E0C1-E0D6-7D40-AA6A-A27009BED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24D8FB-C6FB-AE44-9495-B701BC6A6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A3DB-FFBC-F74B-8751-378AC371C2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581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C21745-2F84-1A46-81CE-59F29D545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0BA923-2A29-2F4F-AEB3-CF1687AB0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F9F529-1FEA-7A4B-AC07-E1EBFD422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4905-0C1B-AC4E-B535-7987B7A3EC83}" type="datetimeFigureOut">
              <a:rPr lang="de-DE" smtClean="0"/>
              <a:t>01.03.21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EF785A-6BAD-AB4B-898F-CFD3EA21F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CE1A3A6-146C-3D46-9E6B-D2BE135F9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A3DB-FFBC-F74B-8751-378AC371C2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427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7905A9-4620-8142-A38F-7ACFAD6F3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A9B1534-9B28-AE4B-8E63-5E92F78DD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E0F195-FB75-C546-8947-1C019DAE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4905-0C1B-AC4E-B535-7987B7A3EC83}" type="datetimeFigureOut">
              <a:rPr lang="de-DE" smtClean="0"/>
              <a:t>01.03.21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B50314C-70C9-C34D-B22A-95FEBBFE3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0DDE36-8B05-4248-A3DF-E1DC5880A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A3DB-FFBC-F74B-8751-378AC371C2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72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2DE15-CB1E-A24F-9431-6DE1BDD36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84B792-825D-2B4B-8A19-C4E6300AFF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6E8FDFD-6E45-CB46-B561-CE2312B68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F107FA4-6086-2B4B-BD39-7F77BF189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4905-0C1B-AC4E-B535-7987B7A3EC83}" type="datetimeFigureOut">
              <a:rPr lang="de-DE" smtClean="0"/>
              <a:t>01.03.21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92BB8C-16E1-FE4F-8EE9-EC87643D5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349066-E075-E74A-9619-D2E5108C4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A3DB-FFBC-F74B-8751-378AC371C2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284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2B6509-9512-3246-9DA0-2762ADF61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5E1B87-2855-B849-BCB3-F37C702E1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BB7C007-C705-6B48-8653-020FC661F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081D586-35BD-7D4B-97F4-67535F0597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05FE947-240F-4048-A57C-DCE5F03BD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B8D55C8-E90F-0147-A5AE-7EE477178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4905-0C1B-AC4E-B535-7987B7A3EC83}" type="datetimeFigureOut">
              <a:rPr lang="de-DE" smtClean="0"/>
              <a:t>01.03.21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DB607B6-9775-A644-8BA6-DABE5CC46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70AA20F-DF5E-6546-9A96-952477AEF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A3DB-FFBC-F74B-8751-378AC371C2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58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4B1159-7267-6447-A68B-32ABE48C8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26FE5B5-6A66-E146-8027-9E0FB22C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4905-0C1B-AC4E-B535-7987B7A3EC83}" type="datetimeFigureOut">
              <a:rPr lang="de-DE" smtClean="0"/>
              <a:t>01.03.21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6249E4E-3308-284A-ADAB-3EE90B797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3242316-70B9-BE42-8BA6-D82E3B857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A3DB-FFBC-F74B-8751-378AC371C2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377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89C8123-76F1-EA45-8CF6-5EEB77618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4905-0C1B-AC4E-B535-7987B7A3EC83}" type="datetimeFigureOut">
              <a:rPr lang="de-DE" smtClean="0"/>
              <a:t>01.03.21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B8CCDB9-DD15-FE43-9FF9-C82EE5CC0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216614-4796-7140-A795-4984CBEC7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A3DB-FFBC-F74B-8751-378AC371C2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2579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C0572C-2D49-3748-BB19-5DB996E5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B3C70A-4983-D143-9C75-3EBAEAA78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BB2E334-0A56-F145-906B-9BA2CCD3C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B807DE3-CDD8-874A-B5C5-70D9270BF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4905-0C1B-AC4E-B535-7987B7A3EC83}" type="datetimeFigureOut">
              <a:rPr lang="de-DE" smtClean="0"/>
              <a:t>01.03.21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008186-2C1F-9D40-9B57-C9401A2C7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4BFB27F-F3EF-2B45-B1CB-E4CB3C5AB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A3DB-FFBC-F74B-8751-378AC371C2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590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71F346-F4B5-EA49-BD75-1BE760D6B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3F3E480-63F5-AA4B-8453-A4063707FB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A8F4D7F-646B-084B-BC98-F535E0C19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3DE8A4-8E9D-CC49-B1BE-8EF03C181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D4905-0C1B-AC4E-B535-7987B7A3EC83}" type="datetimeFigureOut">
              <a:rPr lang="de-DE" smtClean="0"/>
              <a:t>01.03.21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23403C6-D756-E44E-A181-7C42CA6FB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E64AB55-38D9-0A4D-88CE-128B7AF16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FA3DB-FFBC-F74B-8751-378AC371C2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820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2393AF2-FA11-9943-9568-81B59CA07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0C1BE1-B0E5-6C4A-8DF2-C7AE0FF3D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F75436-90FA-974A-B67E-F07EF5163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D4905-0C1B-AC4E-B535-7987B7A3EC83}" type="datetimeFigureOut">
              <a:rPr lang="de-DE" smtClean="0"/>
              <a:t>01.03.21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E5E55F-D582-524E-9621-AB8CC1D4B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67E80F-047C-1744-BD3E-338569E01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FA3DB-FFBC-F74B-8751-378AC371C2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6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7AC77EAC-E243-48A3-A46D-33ED4F7FF4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512" y="207550"/>
            <a:ext cx="2144450" cy="943585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E4218EDA-F70F-4D3B-935E-2E517C522DD3}"/>
              </a:ext>
            </a:extLst>
          </p:cNvPr>
          <p:cNvSpPr txBox="1"/>
          <p:nvPr/>
        </p:nvSpPr>
        <p:spPr>
          <a:xfrm>
            <a:off x="4259179" y="4333164"/>
            <a:ext cx="76941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de-DE" sz="5000" b="1" dirty="0">
                <a:solidFill>
                  <a:schemeClr val="bg1"/>
                </a:solidFill>
                <a:latin typeface="Abel" panose="02000506030000020004" pitchFamily="2" charset="0"/>
              </a:rPr>
              <a:t>Herzlich willkommen! </a:t>
            </a:r>
          </a:p>
          <a:p>
            <a:pPr algn="ctr">
              <a:lnSpc>
                <a:spcPts val="4400"/>
              </a:lnSpc>
            </a:pPr>
            <a:endParaRPr lang="de-DE" sz="5000" b="1" dirty="0">
              <a:solidFill>
                <a:schemeClr val="bg1"/>
              </a:solidFill>
              <a:latin typeface="Abel" panose="02000506030000020004" pitchFamily="2" charset="0"/>
            </a:endParaRPr>
          </a:p>
          <a:p>
            <a:pPr algn="ctr">
              <a:lnSpc>
                <a:spcPts val="4400"/>
              </a:lnSpc>
            </a:pPr>
            <a:r>
              <a:rPr lang="de-DE" sz="5000" b="1" dirty="0">
                <a:solidFill>
                  <a:schemeClr val="bg1"/>
                </a:solidFill>
                <a:latin typeface="Abel" panose="02000506030000020004" pitchFamily="2" charset="0"/>
              </a:rPr>
              <a:t>Info-Abend zum Übertritt 2019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57390F5-85B9-4811-B958-57EEFE45908F}"/>
              </a:ext>
            </a:extLst>
          </p:cNvPr>
          <p:cNvSpPr/>
          <p:nvPr/>
        </p:nvSpPr>
        <p:spPr>
          <a:xfrm>
            <a:off x="0" y="1323974"/>
            <a:ext cx="12192000" cy="5534025"/>
          </a:xfrm>
          <a:prstGeom prst="rect">
            <a:avLst/>
          </a:prstGeom>
          <a:solidFill>
            <a:srgbClr val="CFD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C1EAFF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BD3B6F4-11BD-4919-B18E-78F6C21E4B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" r="42989" b="19798"/>
          <a:stretch/>
        </p:blipFill>
        <p:spPr>
          <a:xfrm>
            <a:off x="7465929" y="1323975"/>
            <a:ext cx="4726071" cy="553402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2683985-DB63-D343-8593-09A0900FC778}"/>
              </a:ext>
            </a:extLst>
          </p:cNvPr>
          <p:cNvSpPr txBox="1"/>
          <p:nvPr/>
        </p:nvSpPr>
        <p:spPr>
          <a:xfrm>
            <a:off x="8276903" y="1879771"/>
            <a:ext cx="377114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latin typeface="Abel" panose="02000506030000020004" pitchFamily="2" charset="0"/>
              </a:rPr>
              <a:t>Wickie</a:t>
            </a:r>
            <a:r>
              <a:rPr lang="de-DE" sz="2400" dirty="0">
                <a:latin typeface="Abel" panose="02000506030000020004" pitchFamily="2" charset="0"/>
              </a:rPr>
              <a:t> und die starken Männer – ein perfektes Bild für das innere Team!</a:t>
            </a:r>
          </a:p>
          <a:p>
            <a:r>
              <a:rPr lang="de-DE" sz="2400" dirty="0">
                <a:latin typeface="Abel" panose="02000506030000020004" pitchFamily="2" charset="0"/>
              </a:rPr>
              <a:t>Für eine siegreiche Schlacht ist eine durchdachte Strategie nötig, die die eigenen Kräfte an der richtigen Stelle und zur richtigen Zeit einsetzt.</a:t>
            </a:r>
          </a:p>
          <a:p>
            <a:r>
              <a:rPr lang="de-DE" sz="2400" dirty="0">
                <a:latin typeface="Abel" panose="02000506030000020004" pitchFamily="2" charset="0"/>
              </a:rPr>
              <a:t>Schlachtplan aus Zeiteinteilung, Methodenwahl </a:t>
            </a:r>
            <a:r>
              <a:rPr lang="de-DE" sz="2400">
                <a:latin typeface="Abel" panose="02000506030000020004" pitchFamily="2" charset="0"/>
              </a:rPr>
              <a:t>und Selbstbestätigung</a:t>
            </a:r>
            <a:endParaRPr lang="de-DE" sz="2400" dirty="0">
              <a:latin typeface="Abel" panose="02000506030000020004" pitchFamily="2" charset="0"/>
            </a:endParaRPr>
          </a:p>
          <a:p>
            <a:endParaRPr lang="de-DE" sz="2400" dirty="0">
              <a:latin typeface="Abel" panose="02000506030000020004" pitchFamily="2" charset="0"/>
            </a:endParaRPr>
          </a:p>
          <a:p>
            <a:endParaRPr lang="de-DE" sz="2400" dirty="0">
              <a:latin typeface="Abel" panose="02000506030000020004" pitchFamily="2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47EC0F4-11CB-5A40-B9A3-E4128DEC2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79" y="-71021"/>
            <a:ext cx="7887868" cy="7887868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D3B25CD-7A3C-8341-BD4C-700C6BDD99CD}"/>
              </a:ext>
            </a:extLst>
          </p:cNvPr>
          <p:cNvSpPr txBox="1"/>
          <p:nvPr/>
        </p:nvSpPr>
        <p:spPr>
          <a:xfrm>
            <a:off x="389035" y="6401029"/>
            <a:ext cx="67420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Abel" panose="02000506030000020004" pitchFamily="2" charset="0"/>
              </a:rPr>
              <a:t>https://</a:t>
            </a:r>
            <a:r>
              <a:rPr lang="de-DE" sz="1000" dirty="0" err="1">
                <a:latin typeface="Abel" panose="02000506030000020004" pitchFamily="2" charset="0"/>
              </a:rPr>
              <a:t>www.ecosia.org</a:t>
            </a:r>
            <a:r>
              <a:rPr lang="de-DE" sz="1000" dirty="0">
                <a:latin typeface="Abel" panose="02000506030000020004" pitchFamily="2" charset="0"/>
              </a:rPr>
              <a:t>/</a:t>
            </a:r>
            <a:r>
              <a:rPr lang="de-DE" sz="1000" dirty="0" err="1">
                <a:latin typeface="Abel" panose="02000506030000020004" pitchFamily="2" charset="0"/>
              </a:rPr>
              <a:t>images?q</a:t>
            </a:r>
            <a:r>
              <a:rPr lang="de-DE" sz="1000" dirty="0">
                <a:latin typeface="Abel" panose="02000506030000020004" pitchFamily="2" charset="0"/>
              </a:rPr>
              <a:t>=</a:t>
            </a:r>
            <a:r>
              <a:rPr lang="de-DE" sz="1000" dirty="0" err="1">
                <a:latin typeface="Abel" panose="02000506030000020004" pitchFamily="2" charset="0"/>
              </a:rPr>
              <a:t>Wickie+weist+seine+Wickinger+an#id</a:t>
            </a:r>
            <a:r>
              <a:rPr lang="de-DE" sz="1000" dirty="0">
                <a:latin typeface="Abel" panose="02000506030000020004" pitchFamily="2" charset="0"/>
              </a:rPr>
              <a:t>=97A760A3F8E6ED1B8F7C7695FF13B021F3833C5F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723CCDF-F69B-4C18-997E-76AD24C69597}"/>
              </a:ext>
            </a:extLst>
          </p:cNvPr>
          <p:cNvSpPr txBox="1"/>
          <p:nvPr/>
        </p:nvSpPr>
        <p:spPr>
          <a:xfrm>
            <a:off x="147179" y="686442"/>
            <a:ext cx="8973045" cy="432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de-DE" sz="2000" b="1" dirty="0">
                <a:solidFill>
                  <a:srgbClr val="00486B"/>
                </a:solidFill>
                <a:latin typeface="Abel" panose="02000506030000020004" pitchFamily="2" charset="0"/>
              </a:rPr>
              <a:t>Männer, wir haben ein Problem und ich weiß die Lösung!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723CCDF-F69B-4C18-997E-76AD24C69597}"/>
              </a:ext>
            </a:extLst>
          </p:cNvPr>
          <p:cNvSpPr txBox="1"/>
          <p:nvPr/>
        </p:nvSpPr>
        <p:spPr>
          <a:xfrm>
            <a:off x="130629" y="133993"/>
            <a:ext cx="8973045" cy="461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de-DE" sz="2800" b="1" dirty="0">
                <a:solidFill>
                  <a:srgbClr val="C00D0D"/>
                </a:solidFill>
                <a:latin typeface="Abel" panose="02000506030000020004" pitchFamily="2" charset="0"/>
              </a:rPr>
              <a:t>Lernen lernen am König-Karlmann-Gymnasium</a:t>
            </a:r>
          </a:p>
        </p:txBody>
      </p:sp>
    </p:spTree>
    <p:extLst>
      <p:ext uri="{BB962C8B-B14F-4D97-AF65-F5344CB8AC3E}">
        <p14:creationId xmlns:p14="http://schemas.microsoft.com/office/powerpoint/2010/main" val="700973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7AC77EAC-E243-48A3-A46D-33ED4F7FF4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512" y="207550"/>
            <a:ext cx="2144450" cy="943585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E4218EDA-F70F-4D3B-935E-2E517C522DD3}"/>
              </a:ext>
            </a:extLst>
          </p:cNvPr>
          <p:cNvSpPr txBox="1"/>
          <p:nvPr/>
        </p:nvSpPr>
        <p:spPr>
          <a:xfrm>
            <a:off x="4259179" y="4333164"/>
            <a:ext cx="76941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de-DE" sz="5000" b="1" dirty="0">
                <a:solidFill>
                  <a:schemeClr val="bg1"/>
                </a:solidFill>
                <a:latin typeface="Abel" panose="02000506030000020004" pitchFamily="2" charset="0"/>
              </a:rPr>
              <a:t>Herzlich willkommen! </a:t>
            </a:r>
          </a:p>
          <a:p>
            <a:pPr algn="ctr">
              <a:lnSpc>
                <a:spcPts val="4400"/>
              </a:lnSpc>
            </a:pPr>
            <a:endParaRPr lang="de-DE" sz="5000" b="1" dirty="0">
              <a:solidFill>
                <a:schemeClr val="bg1"/>
              </a:solidFill>
              <a:latin typeface="Abel" panose="02000506030000020004" pitchFamily="2" charset="0"/>
            </a:endParaRPr>
          </a:p>
          <a:p>
            <a:pPr algn="ctr">
              <a:lnSpc>
                <a:spcPts val="4400"/>
              </a:lnSpc>
            </a:pPr>
            <a:r>
              <a:rPr lang="de-DE" sz="5000" b="1" dirty="0">
                <a:solidFill>
                  <a:schemeClr val="bg1"/>
                </a:solidFill>
                <a:latin typeface="Abel" panose="02000506030000020004" pitchFamily="2" charset="0"/>
              </a:rPr>
              <a:t>Info-Abend zum Übertritt 2019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57390F5-85B9-4811-B958-57EEFE45908F}"/>
              </a:ext>
            </a:extLst>
          </p:cNvPr>
          <p:cNvSpPr/>
          <p:nvPr/>
        </p:nvSpPr>
        <p:spPr>
          <a:xfrm>
            <a:off x="0" y="1323974"/>
            <a:ext cx="12192000" cy="5534025"/>
          </a:xfrm>
          <a:prstGeom prst="rect">
            <a:avLst/>
          </a:prstGeom>
          <a:solidFill>
            <a:srgbClr val="CFD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C1EAFF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723CCDF-F69B-4C18-997E-76AD24C69597}"/>
              </a:ext>
            </a:extLst>
          </p:cNvPr>
          <p:cNvSpPr txBox="1"/>
          <p:nvPr/>
        </p:nvSpPr>
        <p:spPr>
          <a:xfrm>
            <a:off x="130629" y="133993"/>
            <a:ext cx="8973045" cy="461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de-DE" sz="2800" b="1" dirty="0">
                <a:solidFill>
                  <a:srgbClr val="C00D0D"/>
                </a:solidFill>
                <a:latin typeface="Abel" panose="02000506030000020004" pitchFamily="2" charset="0"/>
              </a:rPr>
              <a:t>Lernen lernen am König-Karlmann-Gymnasium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BD3B6F4-11BD-4919-B18E-78F6C21E4B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" r="42989" b="19798"/>
          <a:stretch/>
        </p:blipFill>
        <p:spPr>
          <a:xfrm>
            <a:off x="7465929" y="1323975"/>
            <a:ext cx="4726071" cy="553402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723CCDF-F69B-4C18-997E-76AD24C69597}"/>
              </a:ext>
            </a:extLst>
          </p:cNvPr>
          <p:cNvSpPr txBox="1"/>
          <p:nvPr/>
        </p:nvSpPr>
        <p:spPr>
          <a:xfrm>
            <a:off x="127724" y="686442"/>
            <a:ext cx="9989042" cy="461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de-DE" sz="2800" b="1" dirty="0">
                <a:solidFill>
                  <a:srgbClr val="00486B"/>
                </a:solidFill>
                <a:latin typeface="Abel" panose="02000506030000020004" pitchFamily="2" charset="0"/>
              </a:rPr>
              <a:t>Der kleine Sohn des Häuptlings will den Sieg erringen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A1D75CC-3C86-0747-810A-C120F0211A76}"/>
              </a:ext>
            </a:extLst>
          </p:cNvPr>
          <p:cNvSpPr txBox="1"/>
          <p:nvPr/>
        </p:nvSpPr>
        <p:spPr>
          <a:xfrm>
            <a:off x="3797817" y="2393104"/>
            <a:ext cx="7336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bel" panose="02000506030000020004" pitchFamily="2" charset="0"/>
              </a:rPr>
              <a:t>So klein und schwach </a:t>
            </a:r>
            <a:r>
              <a:rPr lang="de-DE" sz="2400" dirty="0" err="1">
                <a:latin typeface="Abel" panose="02000506030000020004" pitchFamily="2" charset="0"/>
              </a:rPr>
              <a:t>Wickie</a:t>
            </a:r>
            <a:r>
              <a:rPr lang="de-DE" sz="2400" dirty="0">
                <a:latin typeface="Abel" panose="02000506030000020004" pitchFamily="2" charset="0"/>
              </a:rPr>
              <a:t> auch ist, er hat ein Ziel und eine Idee, wie seine Mannschaft hinkommt. Umsetzen kann er sie aber nur, wenn alle seine starken Männer mitspielen.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8072BA0-4661-D249-9252-22B8A4112D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72" y="1448890"/>
            <a:ext cx="2879068" cy="480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3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7AC77EAC-E243-48A3-A46D-33ED4F7FF4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512" y="207550"/>
            <a:ext cx="2144450" cy="943585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E4218EDA-F70F-4D3B-935E-2E517C522DD3}"/>
              </a:ext>
            </a:extLst>
          </p:cNvPr>
          <p:cNvSpPr txBox="1"/>
          <p:nvPr/>
        </p:nvSpPr>
        <p:spPr>
          <a:xfrm>
            <a:off x="4259179" y="4333164"/>
            <a:ext cx="76941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de-DE" sz="5000" b="1" dirty="0">
                <a:solidFill>
                  <a:schemeClr val="bg1"/>
                </a:solidFill>
                <a:latin typeface="Abel" panose="02000506030000020004" pitchFamily="2" charset="0"/>
              </a:rPr>
              <a:t>Herzlich willkommen! </a:t>
            </a:r>
          </a:p>
          <a:p>
            <a:pPr algn="ctr">
              <a:lnSpc>
                <a:spcPts val="4400"/>
              </a:lnSpc>
            </a:pPr>
            <a:endParaRPr lang="de-DE" sz="5000" b="1" dirty="0">
              <a:solidFill>
                <a:schemeClr val="bg1"/>
              </a:solidFill>
              <a:latin typeface="Abel" panose="02000506030000020004" pitchFamily="2" charset="0"/>
            </a:endParaRPr>
          </a:p>
          <a:p>
            <a:pPr algn="ctr">
              <a:lnSpc>
                <a:spcPts val="4400"/>
              </a:lnSpc>
            </a:pPr>
            <a:r>
              <a:rPr lang="de-DE" sz="5000" b="1" dirty="0">
                <a:solidFill>
                  <a:schemeClr val="bg1"/>
                </a:solidFill>
                <a:latin typeface="Abel" panose="02000506030000020004" pitchFamily="2" charset="0"/>
              </a:rPr>
              <a:t>Info-Abend zum Übertritt 2019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57390F5-85B9-4811-B958-57EEFE45908F}"/>
              </a:ext>
            </a:extLst>
          </p:cNvPr>
          <p:cNvSpPr/>
          <p:nvPr/>
        </p:nvSpPr>
        <p:spPr>
          <a:xfrm>
            <a:off x="0" y="1323974"/>
            <a:ext cx="12192000" cy="5534025"/>
          </a:xfrm>
          <a:prstGeom prst="rect">
            <a:avLst/>
          </a:prstGeom>
          <a:solidFill>
            <a:srgbClr val="CFD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C1EAFF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723CCDF-F69B-4C18-997E-76AD24C69597}"/>
              </a:ext>
            </a:extLst>
          </p:cNvPr>
          <p:cNvSpPr txBox="1"/>
          <p:nvPr/>
        </p:nvSpPr>
        <p:spPr>
          <a:xfrm>
            <a:off x="130629" y="133993"/>
            <a:ext cx="8973045" cy="461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de-DE" sz="2800" b="1" dirty="0">
                <a:solidFill>
                  <a:srgbClr val="C00D0D"/>
                </a:solidFill>
                <a:latin typeface="Abel" panose="02000506030000020004" pitchFamily="2" charset="0"/>
              </a:rPr>
              <a:t>Lernen lernen am König-Karlmann-Gymnasium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BD3B6F4-11BD-4919-B18E-78F6C21E4B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" r="42989" b="19798"/>
          <a:stretch/>
        </p:blipFill>
        <p:spPr>
          <a:xfrm>
            <a:off x="7465929" y="1323975"/>
            <a:ext cx="4726071" cy="553402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723CCDF-F69B-4C18-997E-76AD24C69597}"/>
              </a:ext>
            </a:extLst>
          </p:cNvPr>
          <p:cNvSpPr txBox="1"/>
          <p:nvPr/>
        </p:nvSpPr>
        <p:spPr>
          <a:xfrm>
            <a:off x="147179" y="686442"/>
            <a:ext cx="8973045" cy="461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de-DE" sz="2800" b="1" dirty="0">
                <a:solidFill>
                  <a:srgbClr val="00486B"/>
                </a:solidFill>
                <a:latin typeface="Abel" panose="02000506030000020004" pitchFamily="2" charset="0"/>
              </a:rPr>
              <a:t>Der Boss gibt das Kommando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64812BA-EBA2-9644-912D-927CCB2EA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65" y="1589963"/>
            <a:ext cx="4069514" cy="472588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6B71BC5-DFDD-FA4B-B292-1D38212AE5FB}"/>
              </a:ext>
            </a:extLst>
          </p:cNvPr>
          <p:cNvSpPr txBox="1"/>
          <p:nvPr/>
        </p:nvSpPr>
        <p:spPr>
          <a:xfrm>
            <a:off x="4727643" y="1964987"/>
            <a:ext cx="70693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bel" panose="02000506030000020004" pitchFamily="2" charset="0"/>
              </a:rPr>
              <a:t>Das Schlagwort „Selbstmanagement“ besagt, dass der Häuptling das Kommando gibt, er ist stark und ihm gehorcht die Mannschaft. Wenn </a:t>
            </a:r>
            <a:r>
              <a:rPr lang="de-DE" sz="2400" dirty="0" err="1">
                <a:latin typeface="Abel" panose="02000506030000020004" pitchFamily="2" charset="0"/>
              </a:rPr>
              <a:t>Wickie</a:t>
            </a:r>
            <a:r>
              <a:rPr lang="de-DE" sz="2400" dirty="0">
                <a:latin typeface="Abel" panose="02000506030000020004" pitchFamily="2" charset="0"/>
              </a:rPr>
              <a:t> ihn von der Genialität seiner Idee überzeugt hat, setzt er sie in die Tat um: „Alle mal herhören: So wird‘s gemacht!“ Dann verkündet er </a:t>
            </a:r>
            <a:r>
              <a:rPr lang="de-DE" sz="2400" dirty="0" err="1">
                <a:latin typeface="Abel" panose="02000506030000020004" pitchFamily="2" charset="0"/>
              </a:rPr>
              <a:t>Wickies</a:t>
            </a:r>
            <a:r>
              <a:rPr lang="de-DE" sz="2400" dirty="0">
                <a:latin typeface="Abel" panose="02000506030000020004" pitchFamily="2" charset="0"/>
              </a:rPr>
              <a:t> Schlachtplan.</a:t>
            </a:r>
          </a:p>
        </p:txBody>
      </p:sp>
    </p:spTree>
    <p:extLst>
      <p:ext uri="{BB962C8B-B14F-4D97-AF65-F5344CB8AC3E}">
        <p14:creationId xmlns:p14="http://schemas.microsoft.com/office/powerpoint/2010/main" val="2017996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7AC77EAC-E243-48A3-A46D-33ED4F7FF4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512" y="207550"/>
            <a:ext cx="2144450" cy="943585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E4218EDA-F70F-4D3B-935E-2E517C522DD3}"/>
              </a:ext>
            </a:extLst>
          </p:cNvPr>
          <p:cNvSpPr txBox="1"/>
          <p:nvPr/>
        </p:nvSpPr>
        <p:spPr>
          <a:xfrm>
            <a:off x="4259179" y="4333164"/>
            <a:ext cx="76941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de-DE" sz="5000" b="1" dirty="0">
                <a:solidFill>
                  <a:schemeClr val="bg1"/>
                </a:solidFill>
                <a:latin typeface="Abel" panose="02000506030000020004" pitchFamily="2" charset="0"/>
              </a:rPr>
              <a:t>Herzlich willkommen! </a:t>
            </a:r>
          </a:p>
          <a:p>
            <a:pPr algn="ctr">
              <a:lnSpc>
                <a:spcPts val="4400"/>
              </a:lnSpc>
            </a:pPr>
            <a:endParaRPr lang="de-DE" sz="5000" b="1" dirty="0">
              <a:solidFill>
                <a:schemeClr val="bg1"/>
              </a:solidFill>
              <a:latin typeface="Abel" panose="02000506030000020004" pitchFamily="2" charset="0"/>
            </a:endParaRPr>
          </a:p>
          <a:p>
            <a:pPr algn="ctr">
              <a:lnSpc>
                <a:spcPts val="4400"/>
              </a:lnSpc>
            </a:pPr>
            <a:r>
              <a:rPr lang="de-DE" sz="5000" b="1" dirty="0">
                <a:solidFill>
                  <a:schemeClr val="bg1"/>
                </a:solidFill>
                <a:latin typeface="Abel" panose="02000506030000020004" pitchFamily="2" charset="0"/>
              </a:rPr>
              <a:t>Info-Abend zum Übertritt 2019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57390F5-85B9-4811-B958-57EEFE45908F}"/>
              </a:ext>
            </a:extLst>
          </p:cNvPr>
          <p:cNvSpPr/>
          <p:nvPr/>
        </p:nvSpPr>
        <p:spPr>
          <a:xfrm>
            <a:off x="0" y="1323974"/>
            <a:ext cx="12192000" cy="5534025"/>
          </a:xfrm>
          <a:prstGeom prst="rect">
            <a:avLst/>
          </a:prstGeom>
          <a:solidFill>
            <a:srgbClr val="CFD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C1EAFF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723CCDF-F69B-4C18-997E-76AD24C69597}"/>
              </a:ext>
            </a:extLst>
          </p:cNvPr>
          <p:cNvSpPr txBox="1"/>
          <p:nvPr/>
        </p:nvSpPr>
        <p:spPr>
          <a:xfrm>
            <a:off x="130629" y="133993"/>
            <a:ext cx="8973045" cy="461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de-DE" sz="2800" b="1" dirty="0">
                <a:solidFill>
                  <a:srgbClr val="C00D0D"/>
                </a:solidFill>
                <a:latin typeface="Abel" panose="02000506030000020004" pitchFamily="2" charset="0"/>
              </a:rPr>
              <a:t>Lernen lernen am König-Karlmann-Gymnasium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BD3B6F4-11BD-4919-B18E-78F6C21E4B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" r="42989" b="19798"/>
          <a:stretch/>
        </p:blipFill>
        <p:spPr>
          <a:xfrm>
            <a:off x="7465929" y="1323975"/>
            <a:ext cx="4726071" cy="553402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723CCDF-F69B-4C18-997E-76AD24C69597}"/>
              </a:ext>
            </a:extLst>
          </p:cNvPr>
          <p:cNvSpPr txBox="1"/>
          <p:nvPr/>
        </p:nvSpPr>
        <p:spPr>
          <a:xfrm>
            <a:off x="127724" y="686442"/>
            <a:ext cx="9989042" cy="461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de-DE" sz="2800" b="1" dirty="0">
                <a:solidFill>
                  <a:srgbClr val="00486B"/>
                </a:solidFill>
                <a:latin typeface="Abel" panose="02000506030000020004" pitchFamily="2" charset="0"/>
              </a:rPr>
              <a:t>Aus der Ruhe kommt die Kraft – Wissen, wann man eine Pause braucht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FC43B0E-3B04-A540-8387-7877CFA70C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77" y="1682503"/>
            <a:ext cx="4521074" cy="427083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A1D75CC-3C86-0747-810A-C120F0211A76}"/>
              </a:ext>
            </a:extLst>
          </p:cNvPr>
          <p:cNvSpPr txBox="1"/>
          <p:nvPr/>
        </p:nvSpPr>
        <p:spPr>
          <a:xfrm>
            <a:off x="4753336" y="2089905"/>
            <a:ext cx="73362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bel" panose="02000506030000020004" pitchFamily="2" charset="0"/>
              </a:rPr>
              <a:t>Die durchschnittliche Tagesleistungskurve beginnt morgens, erreicht ihren Höhepunkt am Vormittag, </a:t>
            </a:r>
          </a:p>
          <a:p>
            <a:r>
              <a:rPr lang="de-DE" sz="2400" dirty="0">
                <a:latin typeface="Abel" panose="02000506030000020004" pitchFamily="2" charset="0"/>
              </a:rPr>
              <a:t>sinkt nach dem Mittagessen ab und </a:t>
            </a:r>
          </a:p>
          <a:p>
            <a:r>
              <a:rPr lang="de-DE" sz="2400" dirty="0">
                <a:latin typeface="Abel" panose="02000506030000020004" pitchFamily="2" charset="0"/>
              </a:rPr>
              <a:t>steigt im Laufe des Nachmittags wieder an.</a:t>
            </a:r>
          </a:p>
          <a:p>
            <a:r>
              <a:rPr lang="de-DE" sz="2400" dirty="0">
                <a:latin typeface="Abel" panose="02000506030000020004" pitchFamily="2" charset="0"/>
              </a:rPr>
              <a:t>&gt; Am Nachmittag mit etwas Leichtem (z.B. der Wiederholung des in der Schule Gelernten) beginnen, dann steigern!</a:t>
            </a:r>
          </a:p>
          <a:p>
            <a:r>
              <a:rPr lang="de-DE" sz="2400" dirty="0">
                <a:latin typeface="Abel" panose="02000506030000020004" pitchFamily="2" charset="0"/>
              </a:rPr>
              <a:t>Je nach Alter alle 10 bis 30 Minuten eine Pause (mit Bewegung) einlegen!</a:t>
            </a:r>
          </a:p>
        </p:txBody>
      </p:sp>
    </p:spTree>
    <p:extLst>
      <p:ext uri="{BB962C8B-B14F-4D97-AF65-F5344CB8AC3E}">
        <p14:creationId xmlns:p14="http://schemas.microsoft.com/office/powerpoint/2010/main" val="2947614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7AC77EAC-E243-48A3-A46D-33ED4F7FF4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512" y="207550"/>
            <a:ext cx="2144450" cy="943585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E4218EDA-F70F-4D3B-935E-2E517C522DD3}"/>
              </a:ext>
            </a:extLst>
          </p:cNvPr>
          <p:cNvSpPr txBox="1"/>
          <p:nvPr/>
        </p:nvSpPr>
        <p:spPr>
          <a:xfrm>
            <a:off x="4259179" y="4333164"/>
            <a:ext cx="76941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de-DE" sz="5000" b="1" dirty="0">
                <a:solidFill>
                  <a:schemeClr val="bg1"/>
                </a:solidFill>
                <a:latin typeface="Abel" panose="02000506030000020004" pitchFamily="2" charset="0"/>
              </a:rPr>
              <a:t>Herzlich willkommen! </a:t>
            </a:r>
          </a:p>
          <a:p>
            <a:pPr algn="ctr">
              <a:lnSpc>
                <a:spcPts val="4400"/>
              </a:lnSpc>
            </a:pPr>
            <a:endParaRPr lang="de-DE" sz="5000" b="1" dirty="0">
              <a:solidFill>
                <a:schemeClr val="bg1"/>
              </a:solidFill>
              <a:latin typeface="Abel" panose="02000506030000020004" pitchFamily="2" charset="0"/>
            </a:endParaRPr>
          </a:p>
          <a:p>
            <a:pPr algn="ctr">
              <a:lnSpc>
                <a:spcPts val="4400"/>
              </a:lnSpc>
            </a:pPr>
            <a:r>
              <a:rPr lang="de-DE" sz="5000" b="1" dirty="0">
                <a:solidFill>
                  <a:schemeClr val="bg1"/>
                </a:solidFill>
                <a:latin typeface="Abel" panose="02000506030000020004" pitchFamily="2" charset="0"/>
              </a:rPr>
              <a:t>Info-Abend zum Übertritt 2019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57390F5-85B9-4811-B958-57EEFE45908F}"/>
              </a:ext>
            </a:extLst>
          </p:cNvPr>
          <p:cNvSpPr/>
          <p:nvPr/>
        </p:nvSpPr>
        <p:spPr>
          <a:xfrm>
            <a:off x="10994" y="1306219"/>
            <a:ext cx="12192000" cy="5534025"/>
          </a:xfrm>
          <a:prstGeom prst="rect">
            <a:avLst/>
          </a:prstGeom>
          <a:solidFill>
            <a:srgbClr val="CFD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C1EAFF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723CCDF-F69B-4C18-997E-76AD24C69597}"/>
              </a:ext>
            </a:extLst>
          </p:cNvPr>
          <p:cNvSpPr txBox="1"/>
          <p:nvPr/>
        </p:nvSpPr>
        <p:spPr>
          <a:xfrm>
            <a:off x="130629" y="133993"/>
            <a:ext cx="8973045" cy="461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de-DE" sz="2800" b="1" dirty="0">
                <a:solidFill>
                  <a:srgbClr val="C00D0D"/>
                </a:solidFill>
                <a:latin typeface="Abel" panose="02000506030000020004" pitchFamily="2" charset="0"/>
              </a:rPr>
              <a:t>Lernen lernen am König-Karlmann-Gymnasium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BD3B6F4-11BD-4919-B18E-78F6C21E4B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" r="42989" b="19798"/>
          <a:stretch/>
        </p:blipFill>
        <p:spPr>
          <a:xfrm>
            <a:off x="7465929" y="1323975"/>
            <a:ext cx="4726071" cy="553402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723CCDF-F69B-4C18-997E-76AD24C69597}"/>
              </a:ext>
            </a:extLst>
          </p:cNvPr>
          <p:cNvSpPr txBox="1"/>
          <p:nvPr/>
        </p:nvSpPr>
        <p:spPr>
          <a:xfrm>
            <a:off x="127724" y="686442"/>
            <a:ext cx="9989042" cy="461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de-DE" sz="2800" b="1" dirty="0">
                <a:solidFill>
                  <a:srgbClr val="00486B"/>
                </a:solidFill>
                <a:latin typeface="Abel" panose="02000506030000020004" pitchFamily="2" charset="0"/>
              </a:rPr>
              <a:t>Auch das, worauf man nicht stolz ist, wird gebraucht!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A1D75CC-3C86-0747-810A-C120F0211A76}"/>
              </a:ext>
            </a:extLst>
          </p:cNvPr>
          <p:cNvSpPr txBox="1"/>
          <p:nvPr/>
        </p:nvSpPr>
        <p:spPr>
          <a:xfrm>
            <a:off x="4091855" y="2421954"/>
            <a:ext cx="7336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bel" panose="02000506030000020004" pitchFamily="2" charset="0"/>
              </a:rPr>
              <a:t>Er scheint nicht gerade der schlaueste zu sein, aber wenn es darauf ankommt, ist sein Beitrag entscheidend, dass die Mannschaft durchhält.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39B70BC-5ECC-AE49-9896-C3F3DFAB7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167" y="1520446"/>
            <a:ext cx="2529192" cy="488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07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7AC77EAC-E243-48A3-A46D-33ED4F7FF4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512" y="207550"/>
            <a:ext cx="2144450" cy="943585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E4218EDA-F70F-4D3B-935E-2E517C522DD3}"/>
              </a:ext>
            </a:extLst>
          </p:cNvPr>
          <p:cNvSpPr txBox="1"/>
          <p:nvPr/>
        </p:nvSpPr>
        <p:spPr>
          <a:xfrm>
            <a:off x="4259179" y="4333164"/>
            <a:ext cx="76941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de-DE" sz="5000" b="1" dirty="0">
                <a:solidFill>
                  <a:schemeClr val="bg1"/>
                </a:solidFill>
                <a:latin typeface="Abel" panose="02000506030000020004" pitchFamily="2" charset="0"/>
              </a:rPr>
              <a:t>Herzlich willkommen! </a:t>
            </a:r>
          </a:p>
          <a:p>
            <a:pPr algn="ctr">
              <a:lnSpc>
                <a:spcPts val="4400"/>
              </a:lnSpc>
            </a:pPr>
            <a:endParaRPr lang="de-DE" sz="5000" b="1" dirty="0">
              <a:solidFill>
                <a:schemeClr val="bg1"/>
              </a:solidFill>
              <a:latin typeface="Abel" panose="02000506030000020004" pitchFamily="2" charset="0"/>
            </a:endParaRPr>
          </a:p>
          <a:p>
            <a:pPr algn="ctr">
              <a:lnSpc>
                <a:spcPts val="4400"/>
              </a:lnSpc>
            </a:pPr>
            <a:r>
              <a:rPr lang="de-DE" sz="5000" b="1" dirty="0">
                <a:solidFill>
                  <a:schemeClr val="bg1"/>
                </a:solidFill>
                <a:latin typeface="Abel" panose="02000506030000020004" pitchFamily="2" charset="0"/>
              </a:rPr>
              <a:t>Info-Abend zum Übertritt 2019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57390F5-85B9-4811-B958-57EEFE45908F}"/>
              </a:ext>
            </a:extLst>
          </p:cNvPr>
          <p:cNvSpPr/>
          <p:nvPr/>
        </p:nvSpPr>
        <p:spPr>
          <a:xfrm>
            <a:off x="0" y="1323974"/>
            <a:ext cx="12192000" cy="5534025"/>
          </a:xfrm>
          <a:prstGeom prst="rect">
            <a:avLst/>
          </a:prstGeom>
          <a:solidFill>
            <a:srgbClr val="CFD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C1EAFF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723CCDF-F69B-4C18-997E-76AD24C69597}"/>
              </a:ext>
            </a:extLst>
          </p:cNvPr>
          <p:cNvSpPr txBox="1"/>
          <p:nvPr/>
        </p:nvSpPr>
        <p:spPr>
          <a:xfrm>
            <a:off x="130629" y="133993"/>
            <a:ext cx="8973045" cy="461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de-DE" sz="2800" b="1" dirty="0">
                <a:solidFill>
                  <a:srgbClr val="C00D0D"/>
                </a:solidFill>
                <a:latin typeface="Abel" panose="02000506030000020004" pitchFamily="2" charset="0"/>
              </a:rPr>
              <a:t>Lernen lernen am König-Karlmann-Gymnasium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BD3B6F4-11BD-4919-B18E-78F6C21E4B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" r="42989" b="19798"/>
          <a:stretch/>
        </p:blipFill>
        <p:spPr>
          <a:xfrm>
            <a:off x="7465929" y="1323975"/>
            <a:ext cx="4726071" cy="553402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723CCDF-F69B-4C18-997E-76AD24C69597}"/>
              </a:ext>
            </a:extLst>
          </p:cNvPr>
          <p:cNvSpPr txBox="1"/>
          <p:nvPr/>
        </p:nvSpPr>
        <p:spPr>
          <a:xfrm>
            <a:off x="127724" y="686442"/>
            <a:ext cx="9989042" cy="461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de-DE" sz="2800" b="1" dirty="0">
                <a:solidFill>
                  <a:srgbClr val="00486B"/>
                </a:solidFill>
                <a:latin typeface="Abel" panose="02000506030000020004" pitchFamily="2" charset="0"/>
              </a:rPr>
              <a:t>Applaus, Applaus – sich selbst anfeuern!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A1D75CC-3C86-0747-810A-C120F0211A76}"/>
              </a:ext>
            </a:extLst>
          </p:cNvPr>
          <p:cNvSpPr txBox="1"/>
          <p:nvPr/>
        </p:nvSpPr>
        <p:spPr>
          <a:xfrm>
            <a:off x="4438164" y="2722351"/>
            <a:ext cx="7336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bel" panose="02000506030000020004" pitchFamily="2" charset="0"/>
              </a:rPr>
              <a:t>Er vollbringt keine Heldentaten, aber er freut sich tierisch, dass der kleine </a:t>
            </a:r>
            <a:r>
              <a:rPr lang="de-DE" sz="2400" dirty="0" err="1">
                <a:latin typeface="Abel" panose="02000506030000020004" pitchFamily="2" charset="0"/>
              </a:rPr>
              <a:t>Wickie</a:t>
            </a:r>
            <a:r>
              <a:rPr lang="de-DE" sz="2400" dirty="0">
                <a:latin typeface="Abel" panose="02000506030000020004" pitchFamily="2" charset="0"/>
              </a:rPr>
              <a:t> so clever ist, und feuert ihn richtig an!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EBEFBB9-16DB-674D-98E4-A6B6929F4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383" y="1626679"/>
            <a:ext cx="2828170" cy="497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9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7AC77EAC-E243-48A3-A46D-33ED4F7FF4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512" y="207550"/>
            <a:ext cx="2144450" cy="943585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E4218EDA-F70F-4D3B-935E-2E517C522DD3}"/>
              </a:ext>
            </a:extLst>
          </p:cNvPr>
          <p:cNvSpPr txBox="1"/>
          <p:nvPr/>
        </p:nvSpPr>
        <p:spPr>
          <a:xfrm>
            <a:off x="4259179" y="4333164"/>
            <a:ext cx="76941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de-DE" sz="5000" b="1" dirty="0">
                <a:solidFill>
                  <a:schemeClr val="bg1"/>
                </a:solidFill>
                <a:latin typeface="Abel" panose="02000506030000020004" pitchFamily="2" charset="0"/>
              </a:rPr>
              <a:t>Herzlich willkommen! </a:t>
            </a:r>
          </a:p>
          <a:p>
            <a:pPr algn="ctr">
              <a:lnSpc>
                <a:spcPts val="4400"/>
              </a:lnSpc>
            </a:pPr>
            <a:endParaRPr lang="de-DE" sz="5000" b="1" dirty="0">
              <a:solidFill>
                <a:schemeClr val="bg1"/>
              </a:solidFill>
              <a:latin typeface="Abel" panose="02000506030000020004" pitchFamily="2" charset="0"/>
            </a:endParaRPr>
          </a:p>
          <a:p>
            <a:pPr algn="ctr">
              <a:lnSpc>
                <a:spcPts val="4400"/>
              </a:lnSpc>
            </a:pPr>
            <a:r>
              <a:rPr lang="de-DE" sz="5000" b="1" dirty="0">
                <a:solidFill>
                  <a:schemeClr val="bg1"/>
                </a:solidFill>
                <a:latin typeface="Abel" panose="02000506030000020004" pitchFamily="2" charset="0"/>
              </a:rPr>
              <a:t>Info-Abend zum Übertritt 2019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57390F5-85B9-4811-B958-57EEFE45908F}"/>
              </a:ext>
            </a:extLst>
          </p:cNvPr>
          <p:cNvSpPr/>
          <p:nvPr/>
        </p:nvSpPr>
        <p:spPr>
          <a:xfrm>
            <a:off x="-38910" y="1332690"/>
            <a:ext cx="12192000" cy="5534025"/>
          </a:xfrm>
          <a:prstGeom prst="rect">
            <a:avLst/>
          </a:prstGeom>
          <a:solidFill>
            <a:srgbClr val="CFD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C1EAFF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723CCDF-F69B-4C18-997E-76AD24C69597}"/>
              </a:ext>
            </a:extLst>
          </p:cNvPr>
          <p:cNvSpPr txBox="1"/>
          <p:nvPr/>
        </p:nvSpPr>
        <p:spPr>
          <a:xfrm>
            <a:off x="130629" y="133993"/>
            <a:ext cx="8973045" cy="461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de-DE" sz="2800" b="1" dirty="0">
                <a:solidFill>
                  <a:srgbClr val="C00D0D"/>
                </a:solidFill>
                <a:latin typeface="Abel" panose="02000506030000020004" pitchFamily="2" charset="0"/>
              </a:rPr>
              <a:t>Lernen lernen am König-Karlmann-Gymnasium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BD3B6F4-11BD-4919-B18E-78F6C21E4B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" r="42989" b="19798"/>
          <a:stretch/>
        </p:blipFill>
        <p:spPr>
          <a:xfrm>
            <a:off x="7465929" y="1323975"/>
            <a:ext cx="4726071" cy="553402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723CCDF-F69B-4C18-997E-76AD24C69597}"/>
              </a:ext>
            </a:extLst>
          </p:cNvPr>
          <p:cNvSpPr txBox="1"/>
          <p:nvPr/>
        </p:nvSpPr>
        <p:spPr>
          <a:xfrm>
            <a:off x="127724" y="686442"/>
            <a:ext cx="9989042" cy="461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de-DE" sz="2800" b="1" dirty="0">
                <a:solidFill>
                  <a:srgbClr val="00486B"/>
                </a:solidFill>
                <a:latin typeface="Abel" panose="02000506030000020004" pitchFamily="2" charset="0"/>
              </a:rPr>
              <a:t>Die inneren Gegenspieler überzeugen!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A1D75CC-3C86-0747-810A-C120F0211A76}"/>
              </a:ext>
            </a:extLst>
          </p:cNvPr>
          <p:cNvSpPr txBox="1"/>
          <p:nvPr/>
        </p:nvSpPr>
        <p:spPr>
          <a:xfrm>
            <a:off x="3657709" y="2197057"/>
            <a:ext cx="6171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bel" panose="02000506030000020004" pitchFamily="2" charset="0"/>
              </a:rPr>
              <a:t>Er mag zwar manchmal störrisch sein, aber wenn </a:t>
            </a:r>
            <a:r>
              <a:rPr lang="de-DE" sz="2400" dirty="0" err="1">
                <a:latin typeface="Abel" panose="02000506030000020004" pitchFamily="2" charset="0"/>
              </a:rPr>
              <a:t>Wickie</a:t>
            </a:r>
            <a:r>
              <a:rPr lang="de-DE" sz="2400" dirty="0">
                <a:latin typeface="Abel" panose="02000506030000020004" pitchFamily="2" charset="0"/>
              </a:rPr>
              <a:t> seinen Plan so überzeugend präsentiert, imponiert es ihm doch und er macht mit.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12A2538-5560-B149-9B58-F8F422619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52" y="1626679"/>
            <a:ext cx="2156096" cy="49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62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7AC77EAC-E243-48A3-A46D-33ED4F7FF4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512" y="207550"/>
            <a:ext cx="2144450" cy="943585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E4218EDA-F70F-4D3B-935E-2E517C522DD3}"/>
              </a:ext>
            </a:extLst>
          </p:cNvPr>
          <p:cNvSpPr txBox="1"/>
          <p:nvPr/>
        </p:nvSpPr>
        <p:spPr>
          <a:xfrm>
            <a:off x="4259179" y="4333164"/>
            <a:ext cx="76941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de-DE" sz="5000" b="1" dirty="0">
                <a:solidFill>
                  <a:schemeClr val="bg1"/>
                </a:solidFill>
                <a:latin typeface="Abel" panose="02000506030000020004" pitchFamily="2" charset="0"/>
              </a:rPr>
              <a:t>Herzlich willkommen! </a:t>
            </a:r>
          </a:p>
          <a:p>
            <a:pPr algn="ctr">
              <a:lnSpc>
                <a:spcPts val="4400"/>
              </a:lnSpc>
            </a:pPr>
            <a:endParaRPr lang="de-DE" sz="5000" b="1" dirty="0">
              <a:solidFill>
                <a:schemeClr val="bg1"/>
              </a:solidFill>
              <a:latin typeface="Abel" panose="02000506030000020004" pitchFamily="2" charset="0"/>
            </a:endParaRPr>
          </a:p>
          <a:p>
            <a:pPr algn="ctr">
              <a:lnSpc>
                <a:spcPts val="4400"/>
              </a:lnSpc>
            </a:pPr>
            <a:r>
              <a:rPr lang="de-DE" sz="5000" b="1" dirty="0">
                <a:solidFill>
                  <a:schemeClr val="bg1"/>
                </a:solidFill>
                <a:latin typeface="Abel" panose="02000506030000020004" pitchFamily="2" charset="0"/>
              </a:rPr>
              <a:t>Info-Abend zum Übertritt 2019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57390F5-85B9-4811-B958-57EEFE45908F}"/>
              </a:ext>
            </a:extLst>
          </p:cNvPr>
          <p:cNvSpPr/>
          <p:nvPr/>
        </p:nvSpPr>
        <p:spPr>
          <a:xfrm>
            <a:off x="0" y="1323974"/>
            <a:ext cx="12192000" cy="5534025"/>
          </a:xfrm>
          <a:prstGeom prst="rect">
            <a:avLst/>
          </a:prstGeom>
          <a:solidFill>
            <a:srgbClr val="CFD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C1EAFF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723CCDF-F69B-4C18-997E-76AD24C69597}"/>
              </a:ext>
            </a:extLst>
          </p:cNvPr>
          <p:cNvSpPr txBox="1"/>
          <p:nvPr/>
        </p:nvSpPr>
        <p:spPr>
          <a:xfrm>
            <a:off x="130629" y="133993"/>
            <a:ext cx="8973045" cy="461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de-DE" sz="2800" b="1" dirty="0">
                <a:solidFill>
                  <a:srgbClr val="C00D0D"/>
                </a:solidFill>
                <a:latin typeface="Abel" panose="02000506030000020004" pitchFamily="2" charset="0"/>
              </a:rPr>
              <a:t>Lernen lernen am König-Karlmann-Gymnasium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BD3B6F4-11BD-4919-B18E-78F6C21E4B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" r="42989" b="19798"/>
          <a:stretch/>
        </p:blipFill>
        <p:spPr>
          <a:xfrm>
            <a:off x="7465929" y="1323975"/>
            <a:ext cx="4726071" cy="553402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723CCDF-F69B-4C18-997E-76AD24C69597}"/>
              </a:ext>
            </a:extLst>
          </p:cNvPr>
          <p:cNvSpPr txBox="1"/>
          <p:nvPr/>
        </p:nvSpPr>
        <p:spPr>
          <a:xfrm>
            <a:off x="127724" y="686442"/>
            <a:ext cx="9989042" cy="461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de-DE" sz="2800" b="1" dirty="0">
                <a:solidFill>
                  <a:srgbClr val="00486B"/>
                </a:solidFill>
                <a:latin typeface="Abel" panose="02000506030000020004" pitchFamily="2" charset="0"/>
              </a:rPr>
              <a:t>Mit Freude und Anerkennung auf die eigene Leistung schauen!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A1D75CC-3C86-0747-810A-C120F0211A76}"/>
              </a:ext>
            </a:extLst>
          </p:cNvPr>
          <p:cNvSpPr txBox="1"/>
          <p:nvPr/>
        </p:nvSpPr>
        <p:spPr>
          <a:xfrm>
            <a:off x="4438164" y="2722351"/>
            <a:ext cx="7336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bel" panose="02000506030000020004" pitchFamily="2" charset="0"/>
              </a:rPr>
              <a:t>Was wäre die schönste Heldentat, wenn man mit ihr nicht die Liebe, Bewunderung und Anerkennung einer Prinzessin gewinnen könnte! Das Königreich, das man erobert, ist ja für sie!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86BD759-A88B-9E45-9EFF-05DE8783A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089" y="1626678"/>
            <a:ext cx="3267966" cy="480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98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7AC77EAC-E243-48A3-A46D-33ED4F7FF4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512" y="207550"/>
            <a:ext cx="2144450" cy="943585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E4218EDA-F70F-4D3B-935E-2E517C522DD3}"/>
              </a:ext>
            </a:extLst>
          </p:cNvPr>
          <p:cNvSpPr txBox="1"/>
          <p:nvPr/>
        </p:nvSpPr>
        <p:spPr>
          <a:xfrm>
            <a:off x="4259179" y="4333164"/>
            <a:ext cx="76941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400"/>
              </a:lnSpc>
            </a:pPr>
            <a:r>
              <a:rPr lang="de-DE" sz="5000" b="1" dirty="0">
                <a:solidFill>
                  <a:schemeClr val="bg1"/>
                </a:solidFill>
                <a:latin typeface="Abel" panose="02000506030000020004" pitchFamily="2" charset="0"/>
              </a:rPr>
              <a:t>Herzlich willkommen! </a:t>
            </a:r>
          </a:p>
          <a:p>
            <a:pPr algn="ctr">
              <a:lnSpc>
                <a:spcPts val="4400"/>
              </a:lnSpc>
            </a:pPr>
            <a:endParaRPr lang="de-DE" sz="5000" b="1" dirty="0">
              <a:solidFill>
                <a:schemeClr val="bg1"/>
              </a:solidFill>
              <a:latin typeface="Abel" panose="02000506030000020004" pitchFamily="2" charset="0"/>
            </a:endParaRPr>
          </a:p>
          <a:p>
            <a:pPr algn="ctr">
              <a:lnSpc>
                <a:spcPts val="4400"/>
              </a:lnSpc>
            </a:pPr>
            <a:r>
              <a:rPr lang="de-DE" sz="5000" b="1" dirty="0">
                <a:solidFill>
                  <a:schemeClr val="bg1"/>
                </a:solidFill>
                <a:latin typeface="Abel" panose="02000506030000020004" pitchFamily="2" charset="0"/>
              </a:rPr>
              <a:t>Info-Abend zum Übertritt 2019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57390F5-85B9-4811-B958-57EEFE45908F}"/>
              </a:ext>
            </a:extLst>
          </p:cNvPr>
          <p:cNvSpPr/>
          <p:nvPr/>
        </p:nvSpPr>
        <p:spPr>
          <a:xfrm>
            <a:off x="0" y="1323974"/>
            <a:ext cx="12192000" cy="5534025"/>
          </a:xfrm>
          <a:prstGeom prst="rect">
            <a:avLst/>
          </a:prstGeom>
          <a:solidFill>
            <a:srgbClr val="CFD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C1EAFF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723CCDF-F69B-4C18-997E-76AD24C69597}"/>
              </a:ext>
            </a:extLst>
          </p:cNvPr>
          <p:cNvSpPr txBox="1"/>
          <p:nvPr/>
        </p:nvSpPr>
        <p:spPr>
          <a:xfrm>
            <a:off x="130629" y="133993"/>
            <a:ext cx="8973045" cy="461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de-DE" sz="2800" b="1" dirty="0">
                <a:solidFill>
                  <a:srgbClr val="C00D0D"/>
                </a:solidFill>
                <a:latin typeface="Abel" panose="02000506030000020004" pitchFamily="2" charset="0"/>
              </a:rPr>
              <a:t>Lernen lernen am König-Karlmann-Gymnasium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BD3B6F4-11BD-4919-B18E-78F6C21E4B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" r="42989" b="19798"/>
          <a:stretch/>
        </p:blipFill>
        <p:spPr>
          <a:xfrm>
            <a:off x="7465929" y="1323975"/>
            <a:ext cx="4726071" cy="553402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723CCDF-F69B-4C18-997E-76AD24C69597}"/>
              </a:ext>
            </a:extLst>
          </p:cNvPr>
          <p:cNvSpPr txBox="1"/>
          <p:nvPr/>
        </p:nvSpPr>
        <p:spPr>
          <a:xfrm>
            <a:off x="127724" y="686442"/>
            <a:ext cx="9989042" cy="461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de-DE" sz="2800" b="1" dirty="0">
                <a:solidFill>
                  <a:srgbClr val="00486B"/>
                </a:solidFill>
                <a:latin typeface="Abel" panose="02000506030000020004" pitchFamily="2" charset="0"/>
              </a:rPr>
              <a:t>Und wie überzeugst du deine inneren starken Männer?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6C6D748-9269-AD41-8F8A-EE88D0201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323" y="1148798"/>
            <a:ext cx="12212323" cy="902454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BEC6D46-DBDA-044E-ADC3-9D6B49B7B78E}"/>
              </a:ext>
            </a:extLst>
          </p:cNvPr>
          <p:cNvSpPr txBox="1"/>
          <p:nvPr/>
        </p:nvSpPr>
        <p:spPr>
          <a:xfrm>
            <a:off x="1225685" y="6857999"/>
            <a:ext cx="10155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bel" panose="02000506030000020004" pitchFamily="2" charset="0"/>
              </a:rPr>
              <a:t>Gib jedem deiner Männer einen genauen Auftrag, was er wann tun soll!</a:t>
            </a:r>
          </a:p>
        </p:txBody>
      </p:sp>
    </p:spTree>
    <p:extLst>
      <p:ext uri="{BB962C8B-B14F-4D97-AF65-F5344CB8AC3E}">
        <p14:creationId xmlns:p14="http://schemas.microsoft.com/office/powerpoint/2010/main" val="309230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536</Words>
  <Application>Microsoft Macintosh PowerPoint</Application>
  <PresentationFormat>Breitbild</PresentationFormat>
  <Paragraphs>61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Abel</vt:lpstr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Office-Benutzer</dc:creator>
  <cp:lastModifiedBy>Microsoft Office-Benutzer</cp:lastModifiedBy>
  <cp:revision>2</cp:revision>
  <dcterms:created xsi:type="dcterms:W3CDTF">2020-10-13T18:14:09Z</dcterms:created>
  <dcterms:modified xsi:type="dcterms:W3CDTF">2021-03-01T13:55:44Z</dcterms:modified>
</cp:coreProperties>
</file>